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3"/>
  </p:notesMasterIdLst>
  <p:sldIdLst>
    <p:sldId id="256" r:id="rId2"/>
    <p:sldId id="257" r:id="rId3"/>
    <p:sldId id="260" r:id="rId4"/>
    <p:sldId id="269" r:id="rId5"/>
    <p:sldId id="270" r:id="rId6"/>
    <p:sldId id="261" r:id="rId7"/>
    <p:sldId id="271" r:id="rId8"/>
    <p:sldId id="262" r:id="rId9"/>
    <p:sldId id="272" r:id="rId10"/>
    <p:sldId id="273" r:id="rId11"/>
    <p:sldId id="274" r:id="rId12"/>
    <p:sldId id="275" r:id="rId13"/>
    <p:sldId id="258" r:id="rId14"/>
    <p:sldId id="276" r:id="rId15"/>
    <p:sldId id="282" r:id="rId16"/>
    <p:sldId id="283" r:id="rId17"/>
    <p:sldId id="277" r:id="rId18"/>
    <p:sldId id="279" r:id="rId19"/>
    <p:sldId id="278" r:id="rId20"/>
    <p:sldId id="281" r:id="rId21"/>
    <p:sldId id="280"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10/13/2021</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Cost of Completion</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C1071-7368-4565-A336-134E443C493A}"/>
              </a:ext>
            </a:extLst>
          </p:cNvPr>
          <p:cNvSpPr>
            <a:spLocks noGrp="1"/>
          </p:cNvSpPr>
          <p:nvPr>
            <p:ph type="title"/>
          </p:nvPr>
        </p:nvSpPr>
        <p:spPr/>
        <p:txBody>
          <a:bodyPr/>
          <a:lstStyle/>
          <a:p>
            <a:r>
              <a:rPr lang="en-US" dirty="0"/>
              <a:t>If Proper Mitigation Was </a:t>
            </a:r>
          </a:p>
        </p:txBody>
      </p:sp>
      <p:sp>
        <p:nvSpPr>
          <p:cNvPr id="3" name="Content Placeholder 2">
            <a:extLst>
              <a:ext uri="{FF2B5EF4-FFF2-40B4-BE49-F238E27FC236}">
                <a16:creationId xmlns:a16="http://schemas.microsoft.com/office/drawing/2014/main" id="{FFCDA724-685E-4EA4-98F2-A2DE58AA0A29}"/>
              </a:ext>
            </a:extLst>
          </p:cNvPr>
          <p:cNvSpPr>
            <a:spLocks noGrp="1"/>
          </p:cNvSpPr>
          <p:nvPr>
            <p:ph idx="1"/>
          </p:nvPr>
        </p:nvSpPr>
        <p:spPr/>
        <p:txBody>
          <a:bodyPr/>
          <a:lstStyle/>
          <a:p>
            <a:r>
              <a:rPr lang="en-US" dirty="0"/>
              <a:t>Filling in the hole, </a:t>
            </a:r>
            <a:r>
              <a:rPr lang="en-US" dirty="0" err="1"/>
              <a:t>Peevyhouse</a:t>
            </a:r>
            <a:r>
              <a:rPr lang="en-US" dirty="0"/>
              <a:t> would have gotten $29,000. </a:t>
            </a:r>
          </a:p>
          <a:p>
            <a:r>
              <a:rPr lang="en-US" dirty="0"/>
              <a:t>(a) Yes</a:t>
            </a:r>
          </a:p>
          <a:p>
            <a:r>
              <a:rPr lang="en-US" dirty="0"/>
              <a:t>(b) No</a:t>
            </a:r>
          </a:p>
          <a:p>
            <a:endParaRPr lang="en-US" dirty="0"/>
          </a:p>
          <a:p>
            <a:endParaRPr lang="en-US" dirty="0"/>
          </a:p>
        </p:txBody>
      </p:sp>
    </p:spTree>
    <p:extLst>
      <p:ext uri="{BB962C8B-B14F-4D97-AF65-F5344CB8AC3E}">
        <p14:creationId xmlns:p14="http://schemas.microsoft.com/office/powerpoint/2010/main" val="263855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815FA-278C-45CC-87FD-661641105C29}"/>
              </a:ext>
            </a:extLst>
          </p:cNvPr>
          <p:cNvSpPr>
            <a:spLocks noGrp="1"/>
          </p:cNvSpPr>
          <p:nvPr>
            <p:ph type="title"/>
          </p:nvPr>
        </p:nvSpPr>
        <p:spPr/>
        <p:txBody>
          <a:bodyPr/>
          <a:lstStyle/>
          <a:p>
            <a:r>
              <a:rPr lang="en-US" dirty="0"/>
              <a:t>So What Is The Difference?</a:t>
            </a:r>
          </a:p>
        </p:txBody>
      </p:sp>
      <p:sp>
        <p:nvSpPr>
          <p:cNvPr id="3" name="Content Placeholder 2">
            <a:extLst>
              <a:ext uri="{FF2B5EF4-FFF2-40B4-BE49-F238E27FC236}">
                <a16:creationId xmlns:a16="http://schemas.microsoft.com/office/drawing/2014/main" id="{FD154D77-0C56-4349-A955-D762C0B0C13E}"/>
              </a:ext>
            </a:extLst>
          </p:cNvPr>
          <p:cNvSpPr>
            <a:spLocks noGrp="1"/>
          </p:cNvSpPr>
          <p:nvPr>
            <p:ph idx="1"/>
          </p:nvPr>
        </p:nvSpPr>
        <p:spPr>
          <a:xfrm>
            <a:off x="471196" y="1219200"/>
            <a:ext cx="8229600" cy="5486400"/>
          </a:xfrm>
        </p:spPr>
        <p:txBody>
          <a:bodyPr/>
          <a:lstStyle/>
          <a:p>
            <a:r>
              <a:rPr lang="en-US" sz="2800" dirty="0"/>
              <a:t>Consider: </a:t>
            </a:r>
          </a:p>
          <a:p>
            <a:pPr lvl="1"/>
            <a:r>
              <a:rPr lang="en-US" sz="2400" dirty="0">
                <a:effectLst/>
                <a:ea typeface="Times New Roman" panose="02020603050405020304" pitchFamily="18" charset="0"/>
              </a:rPr>
              <a:t>You get the cost of completion unless it is </a:t>
            </a:r>
            <a:r>
              <a:rPr lang="en-US" sz="2400" b="1" dirty="0">
                <a:effectLst/>
                <a:ea typeface="Times New Roman" panose="02020603050405020304" pitchFamily="18" charset="0"/>
              </a:rPr>
              <a:t>grossly disproportionate </a:t>
            </a:r>
            <a:r>
              <a:rPr lang="en-US" sz="2400" dirty="0">
                <a:effectLst/>
                <a:ea typeface="Times New Roman" panose="02020603050405020304" pitchFamily="18" charset="0"/>
              </a:rPr>
              <a:t>to the value produced by completing the work, in which case, you get the diminution in value.</a:t>
            </a:r>
          </a:p>
          <a:p>
            <a:r>
              <a:rPr lang="en-US" sz="3200" dirty="0">
                <a:ea typeface="Times New Roman" panose="02020603050405020304" pitchFamily="18" charset="0"/>
              </a:rPr>
              <a:t>When is </a:t>
            </a:r>
            <a:r>
              <a:rPr lang="en-US" sz="3200" dirty="0">
                <a:effectLst/>
                <a:ea typeface="Times New Roman" panose="02020603050405020304" pitchFamily="18" charset="0"/>
              </a:rPr>
              <a:t>the cost of completion </a:t>
            </a:r>
            <a:r>
              <a:rPr lang="en-US" sz="3200" i="1" dirty="0">
                <a:ea typeface="Times New Roman" panose="02020603050405020304" pitchFamily="18" charset="0"/>
              </a:rPr>
              <a:t>not</a:t>
            </a:r>
            <a:r>
              <a:rPr lang="en-US" sz="3200" dirty="0">
                <a:effectLst/>
                <a:ea typeface="Times New Roman" panose="02020603050405020304" pitchFamily="18" charset="0"/>
              </a:rPr>
              <a:t> grossly disproportionate</a:t>
            </a:r>
            <a:r>
              <a:rPr lang="en-US" sz="3200" b="1" dirty="0">
                <a:effectLst/>
                <a:ea typeface="Times New Roman" panose="02020603050405020304" pitchFamily="18" charset="0"/>
              </a:rPr>
              <a:t> </a:t>
            </a:r>
            <a:r>
              <a:rPr lang="en-US" sz="3200" dirty="0">
                <a:effectLst/>
                <a:ea typeface="Times New Roman" panose="02020603050405020304" pitchFamily="18" charset="0"/>
              </a:rPr>
              <a:t>to the value produced?</a:t>
            </a:r>
          </a:p>
          <a:p>
            <a:r>
              <a:rPr lang="en-US" sz="3200" dirty="0"/>
              <a:t>If the answer is, when it is proper mitigation to complete the work, then there is no difference. </a:t>
            </a:r>
            <a:endParaRPr lang="en-US" sz="2800" dirty="0"/>
          </a:p>
        </p:txBody>
      </p:sp>
    </p:spTree>
    <p:extLst>
      <p:ext uri="{BB962C8B-B14F-4D97-AF65-F5344CB8AC3E}">
        <p14:creationId xmlns:p14="http://schemas.microsoft.com/office/powerpoint/2010/main" val="1372002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888F-5BFC-4E56-AB92-592A1B01FC63}"/>
              </a:ext>
            </a:extLst>
          </p:cNvPr>
          <p:cNvSpPr>
            <a:spLocks noGrp="1"/>
          </p:cNvSpPr>
          <p:nvPr>
            <p:ph type="title"/>
          </p:nvPr>
        </p:nvSpPr>
        <p:spPr/>
        <p:txBody>
          <a:bodyPr/>
          <a:lstStyle/>
          <a:p>
            <a:r>
              <a:rPr lang="en-US" dirty="0"/>
              <a:t>Grossly </a:t>
            </a:r>
            <a:r>
              <a:rPr lang="en-US" dirty="0" err="1"/>
              <a:t>Disproptionate</a:t>
            </a:r>
            <a:r>
              <a:rPr lang="en-US" dirty="0"/>
              <a:t> </a:t>
            </a:r>
          </a:p>
        </p:txBody>
      </p:sp>
      <p:sp>
        <p:nvSpPr>
          <p:cNvPr id="3" name="Content Placeholder 2">
            <a:extLst>
              <a:ext uri="{FF2B5EF4-FFF2-40B4-BE49-F238E27FC236}">
                <a16:creationId xmlns:a16="http://schemas.microsoft.com/office/drawing/2014/main" id="{5D9459CC-4BAA-40E3-A009-752C2F5D0F7A}"/>
              </a:ext>
            </a:extLst>
          </p:cNvPr>
          <p:cNvSpPr>
            <a:spLocks noGrp="1"/>
          </p:cNvSpPr>
          <p:nvPr>
            <p:ph idx="1"/>
          </p:nvPr>
        </p:nvSpPr>
        <p:spPr/>
        <p:txBody>
          <a:bodyPr/>
          <a:lstStyle/>
          <a:p>
            <a:r>
              <a:rPr lang="en-US" dirty="0"/>
              <a:t>Proper mitigation is spending money (time and effort) to save money (time and effort).</a:t>
            </a:r>
          </a:p>
          <a:p>
            <a:r>
              <a:rPr lang="en-US" dirty="0"/>
              <a:t>Courts will sometimes hold that the cost of completion is not grossly disproportionate to the value produced even when it would not be proper mitigation to complete the work. </a:t>
            </a:r>
          </a:p>
        </p:txBody>
      </p:sp>
    </p:spTree>
    <p:extLst>
      <p:ext uri="{BB962C8B-B14F-4D97-AF65-F5344CB8AC3E}">
        <p14:creationId xmlns:p14="http://schemas.microsoft.com/office/powerpoint/2010/main" val="2124350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A90F-E3A0-4035-8563-9FD7F3C32014}"/>
              </a:ext>
            </a:extLst>
          </p:cNvPr>
          <p:cNvSpPr>
            <a:spLocks noGrp="1"/>
          </p:cNvSpPr>
          <p:nvPr>
            <p:ph type="title"/>
          </p:nvPr>
        </p:nvSpPr>
        <p:spPr/>
        <p:txBody>
          <a:bodyPr/>
          <a:lstStyle/>
          <a:p>
            <a:r>
              <a:rPr lang="en-US" dirty="0"/>
              <a:t>Jacobs &amp; Young v. Kent</a:t>
            </a:r>
          </a:p>
        </p:txBody>
      </p:sp>
      <p:sp>
        <p:nvSpPr>
          <p:cNvPr id="3" name="Content Placeholder 2">
            <a:extLst>
              <a:ext uri="{FF2B5EF4-FFF2-40B4-BE49-F238E27FC236}">
                <a16:creationId xmlns:a16="http://schemas.microsoft.com/office/drawing/2014/main" id="{32A796CE-5FB2-46F9-A1D7-8E99AD42D253}"/>
              </a:ext>
            </a:extLst>
          </p:cNvPr>
          <p:cNvSpPr>
            <a:spLocks noGrp="1"/>
          </p:cNvSpPr>
          <p:nvPr>
            <p:ph idx="1"/>
          </p:nvPr>
        </p:nvSpPr>
        <p:spPr>
          <a:xfrm>
            <a:off x="449424" y="1163637"/>
            <a:ext cx="8229600" cy="5694363"/>
          </a:xfrm>
        </p:spPr>
        <p:txBody>
          <a:bodyPr/>
          <a:lstStyle/>
          <a:p>
            <a:r>
              <a:rPr lang="en-US" sz="2300" dirty="0">
                <a:solidFill>
                  <a:srgbClr val="000000"/>
                </a:solidFill>
                <a:ea typeface="Times New Roman" panose="02020603050405020304" pitchFamily="18" charset="0"/>
                <a:cs typeface="Arial" panose="020B0604020202020204" pitchFamily="34" charset="0"/>
              </a:rPr>
              <a:t>J &amp; Y “</a:t>
            </a:r>
            <a:r>
              <a:rPr lang="en-US" sz="2300" dirty="0">
                <a:solidFill>
                  <a:srgbClr val="000000"/>
                </a:solidFill>
                <a:effectLst/>
                <a:ea typeface="Times New Roman" panose="02020603050405020304" pitchFamily="18" charset="0"/>
                <a:cs typeface="Arial" panose="020B0604020202020204" pitchFamily="34" charset="0"/>
              </a:rPr>
              <a:t>built a country residence for [Kent] at a cost of upwards of $77,000, and now sues to recover a balance of $3,483.46, remaining unpaid. The work of construction ceased in June, 1914, and Kent then began to occupy the dwelling. There was no complaint of defective performance until March, 1915. One of the specifications for the plumbing work provides that "all wrought iron pipe must be well galvanized, lap welded pipe of the grade known as 'standard pipe' of Reading manufacture." </a:t>
            </a:r>
            <a:r>
              <a:rPr lang="en-US" sz="2300" dirty="0">
                <a:solidFill>
                  <a:srgbClr val="000000"/>
                </a:solidFill>
                <a:ea typeface="Times New Roman" panose="02020603050405020304" pitchFamily="18" charset="0"/>
                <a:cs typeface="Arial" panose="020B0604020202020204" pitchFamily="34" charset="0"/>
              </a:rPr>
              <a:t>Kent </a:t>
            </a:r>
            <a:r>
              <a:rPr lang="en-US" sz="2300" dirty="0">
                <a:solidFill>
                  <a:srgbClr val="000000"/>
                </a:solidFill>
                <a:effectLst/>
                <a:ea typeface="Times New Roman" panose="02020603050405020304" pitchFamily="18" charset="0"/>
                <a:cs typeface="Arial" panose="020B0604020202020204" pitchFamily="34" charset="0"/>
              </a:rPr>
              <a:t>learned in March, 1915, that some of the pipe, instead of being made in Reading, was the product of other factories . . . The plumbing was then encased within the walls except in a few places where it had to be exposed. [Replacing it] meant more than the substitution of other pipe. It meant the demolition at great expense of substantial parts of the completed structure. </a:t>
            </a:r>
            <a:r>
              <a:rPr lang="en-US" sz="2300" dirty="0">
                <a:solidFill>
                  <a:srgbClr val="000000"/>
                </a:solidFill>
                <a:ea typeface="Times New Roman" panose="02020603050405020304" pitchFamily="18" charset="0"/>
                <a:cs typeface="Arial" panose="020B0604020202020204" pitchFamily="34" charset="0"/>
              </a:rPr>
              <a:t>J &amp; Y </a:t>
            </a:r>
            <a:r>
              <a:rPr lang="en-US" sz="2300" dirty="0">
                <a:solidFill>
                  <a:srgbClr val="000000"/>
                </a:solidFill>
                <a:effectLst/>
                <a:ea typeface="Times New Roman" panose="02020603050405020304" pitchFamily="18" charset="0"/>
                <a:cs typeface="Arial" panose="020B0604020202020204" pitchFamily="34" charset="0"/>
              </a:rPr>
              <a:t>left the work untouched.”</a:t>
            </a:r>
            <a:endParaRPr lang="en-US" sz="2300" dirty="0">
              <a:solidFill>
                <a:srgbClr val="000000"/>
              </a:solidFill>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46297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A9283-73C9-4591-8DA1-ED5D4AA91566}"/>
              </a:ext>
            </a:extLst>
          </p:cNvPr>
          <p:cNvSpPr>
            <a:spLocks noGrp="1"/>
          </p:cNvSpPr>
          <p:nvPr>
            <p:ph type="title"/>
          </p:nvPr>
        </p:nvSpPr>
        <p:spPr/>
        <p:txBody>
          <a:bodyPr/>
          <a:lstStyle/>
          <a:p>
            <a:r>
              <a:rPr lang="en-US" dirty="0"/>
              <a:t>Diminution In Value?</a:t>
            </a:r>
          </a:p>
        </p:txBody>
      </p:sp>
      <p:sp>
        <p:nvSpPr>
          <p:cNvPr id="3" name="Content Placeholder 2">
            <a:extLst>
              <a:ext uri="{FF2B5EF4-FFF2-40B4-BE49-F238E27FC236}">
                <a16:creationId xmlns:a16="http://schemas.microsoft.com/office/drawing/2014/main" id="{96EA865A-E80B-44ED-A382-56B2E12CDC3A}"/>
              </a:ext>
            </a:extLst>
          </p:cNvPr>
          <p:cNvSpPr>
            <a:spLocks noGrp="1"/>
          </p:cNvSpPr>
          <p:nvPr>
            <p:ph idx="1"/>
          </p:nvPr>
        </p:nvSpPr>
        <p:spPr/>
        <p:txBody>
          <a:bodyPr/>
          <a:lstStyle/>
          <a:p>
            <a:r>
              <a:rPr lang="en-US" dirty="0"/>
              <a:t>Does Kent get the diminution in value?</a:t>
            </a:r>
          </a:p>
          <a:p>
            <a:r>
              <a:rPr lang="en-US" dirty="0"/>
              <a:t>(a) Yes</a:t>
            </a:r>
          </a:p>
          <a:p>
            <a:r>
              <a:rPr lang="en-US" dirty="0"/>
              <a:t>(b) No</a:t>
            </a:r>
          </a:p>
          <a:p>
            <a:endParaRPr lang="en-US" dirty="0"/>
          </a:p>
          <a:p>
            <a:endParaRPr lang="en-US" dirty="0"/>
          </a:p>
        </p:txBody>
      </p:sp>
    </p:spTree>
    <p:extLst>
      <p:ext uri="{BB962C8B-B14F-4D97-AF65-F5344CB8AC3E}">
        <p14:creationId xmlns:p14="http://schemas.microsoft.com/office/powerpoint/2010/main" val="1093164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239A-7015-4DA3-805A-E5B610D27EE6}"/>
              </a:ext>
            </a:extLst>
          </p:cNvPr>
          <p:cNvSpPr>
            <a:spLocks noGrp="1"/>
          </p:cNvSpPr>
          <p:nvPr>
            <p:ph type="title"/>
          </p:nvPr>
        </p:nvSpPr>
        <p:spPr/>
        <p:txBody>
          <a:bodyPr/>
          <a:lstStyle/>
          <a:p>
            <a:r>
              <a:rPr lang="en-US" dirty="0"/>
              <a:t>Measuring Value 1</a:t>
            </a:r>
          </a:p>
        </p:txBody>
      </p:sp>
      <p:sp>
        <p:nvSpPr>
          <p:cNvPr id="3" name="Content Placeholder 2">
            <a:extLst>
              <a:ext uri="{FF2B5EF4-FFF2-40B4-BE49-F238E27FC236}">
                <a16:creationId xmlns:a16="http://schemas.microsoft.com/office/drawing/2014/main" id="{E25710C0-2B9E-4DA7-96B4-14F97217CBE2}"/>
              </a:ext>
            </a:extLst>
          </p:cNvPr>
          <p:cNvSpPr>
            <a:spLocks noGrp="1"/>
          </p:cNvSpPr>
          <p:nvPr>
            <p:ph idx="1"/>
          </p:nvPr>
        </p:nvSpPr>
        <p:spPr>
          <a:xfrm>
            <a:off x="430763" y="1163637"/>
            <a:ext cx="8229600" cy="5160963"/>
          </a:xfrm>
        </p:spPr>
        <p:txBody>
          <a:bodyPr/>
          <a:lstStyle/>
          <a:p>
            <a:pPr marL="0" marR="0">
              <a:spcBef>
                <a:spcPts val="0"/>
              </a:spcBef>
              <a:spcAft>
                <a:spcPts val="0"/>
              </a:spcAft>
            </a:pPr>
            <a:r>
              <a:rPr lang="en-US" sz="2800" dirty="0">
                <a:effectLst/>
                <a:ea typeface="Times New Roman" panose="02020603050405020304" pitchFamily="18" charset="0"/>
              </a:rPr>
              <a:t>Market value			 </a:t>
            </a:r>
          </a:p>
          <a:p>
            <a:pPr marL="679450" lvl="2">
              <a:spcBef>
                <a:spcPts val="0"/>
              </a:spcBef>
              <a:spcAft>
                <a:spcPts val="0"/>
              </a:spcAft>
            </a:pPr>
            <a:r>
              <a:rPr lang="en-US" sz="2800" dirty="0">
                <a:effectLst/>
                <a:ea typeface="Times New Roman" panose="02020603050405020304" pitchFamily="18" charset="0"/>
              </a:rPr>
              <a:t>Determined by how much </a:t>
            </a:r>
            <a:r>
              <a:rPr lang="en-US" sz="2800" i="1" dirty="0">
                <a:effectLst/>
                <a:ea typeface="Times New Roman" panose="02020603050405020304" pitchFamily="18" charset="0"/>
              </a:rPr>
              <a:t>people generally</a:t>
            </a:r>
            <a:r>
              <a:rPr lang="en-US" sz="2800" dirty="0">
                <a:effectLst/>
                <a:ea typeface="Times New Roman" panose="02020603050405020304" pitchFamily="18" charset="0"/>
              </a:rPr>
              <a:t> are willing to pay.  </a:t>
            </a:r>
          </a:p>
          <a:p>
            <a:pPr marL="327025" lvl="1">
              <a:spcBef>
                <a:spcPts val="0"/>
              </a:spcBef>
              <a:spcAft>
                <a:spcPts val="0"/>
              </a:spcAft>
            </a:pPr>
            <a:r>
              <a:rPr lang="en-US" sz="2800" dirty="0">
                <a:effectLst/>
                <a:ea typeface="Times New Roman" panose="02020603050405020304" pitchFamily="18" charset="0"/>
              </a:rPr>
              <a:t>Aesthetic value,</a:t>
            </a:r>
          </a:p>
          <a:p>
            <a:pPr marL="327025" lvl="1">
              <a:spcBef>
                <a:spcPts val="0"/>
              </a:spcBef>
              <a:spcAft>
                <a:spcPts val="0"/>
              </a:spcAft>
            </a:pPr>
            <a:r>
              <a:rPr lang="en-US" sz="2800" dirty="0">
                <a:effectLst/>
                <a:ea typeface="Times New Roman" panose="02020603050405020304" pitchFamily="18" charset="0"/>
              </a:rPr>
              <a:t>Historical value</a:t>
            </a:r>
            <a:endParaRPr lang="en-US" sz="5400" dirty="0">
              <a:ea typeface="Times New Roman" panose="02020603050405020304" pitchFamily="18" charset="0"/>
            </a:endParaRPr>
          </a:p>
          <a:p>
            <a:pPr marL="327025" lvl="1">
              <a:spcBef>
                <a:spcPts val="0"/>
              </a:spcBef>
              <a:spcAft>
                <a:spcPts val="0"/>
              </a:spcAft>
            </a:pPr>
            <a:r>
              <a:rPr lang="en-US" sz="2800" dirty="0">
                <a:effectLst/>
                <a:ea typeface="Times New Roman" panose="02020603050405020304" pitchFamily="18" charset="0"/>
              </a:rPr>
              <a:t>Value to an individual	</a:t>
            </a:r>
          </a:p>
          <a:p>
            <a:pPr marL="679450" lvl="2">
              <a:spcBef>
                <a:spcPts val="0"/>
              </a:spcBef>
              <a:spcAft>
                <a:spcPts val="0"/>
              </a:spcAft>
            </a:pPr>
            <a:r>
              <a:rPr lang="en-US" sz="2800" dirty="0">
                <a:effectLst/>
                <a:ea typeface="Times New Roman" panose="02020603050405020304" pitchFamily="18" charset="0"/>
              </a:rPr>
              <a:t>Determined (in some cases) by how much </a:t>
            </a:r>
            <a:r>
              <a:rPr lang="en-US" sz="2800" i="1" dirty="0">
                <a:effectLst/>
                <a:ea typeface="Times New Roman" panose="02020603050405020304" pitchFamily="18" charset="0"/>
              </a:rPr>
              <a:t>that person</a:t>
            </a:r>
            <a:r>
              <a:rPr lang="en-US" sz="2800" dirty="0">
                <a:effectLst/>
                <a:ea typeface="Times New Roman" panose="02020603050405020304" pitchFamily="18" charset="0"/>
              </a:rPr>
              <a:t> is willing to pay--this may be more or less than the market value</a:t>
            </a:r>
            <a:endParaRPr lang="en-US" sz="5400" dirty="0">
              <a:effectLst/>
              <a:ea typeface="Times New Roman" panose="02020603050405020304" pitchFamily="18" charset="0"/>
            </a:endParaRPr>
          </a:p>
          <a:p>
            <a:pPr marL="679450" lvl="2">
              <a:spcBef>
                <a:spcPts val="0"/>
              </a:spcBef>
              <a:spcAft>
                <a:spcPts val="0"/>
              </a:spcAft>
            </a:pPr>
            <a:r>
              <a:rPr lang="en-US" sz="2800" dirty="0">
                <a:effectLst/>
                <a:ea typeface="Times New Roman" panose="02020603050405020304" pitchFamily="18" charset="0"/>
              </a:rPr>
              <a:t>Or determined by </a:t>
            </a:r>
            <a:r>
              <a:rPr lang="en-US" sz="2800" i="1" dirty="0">
                <a:effectLst/>
                <a:ea typeface="Times New Roman" panose="02020603050405020304" pitchFamily="18" charset="0"/>
              </a:rPr>
              <a:t>the gain to the person</a:t>
            </a:r>
            <a:r>
              <a:rPr lang="en-US" sz="2800" dirty="0">
                <a:effectLst/>
                <a:ea typeface="Times New Roman" panose="02020603050405020304" pitchFamily="18" charset="0"/>
              </a:rPr>
              <a:t> who benefits from the provision of a good or a service.</a:t>
            </a:r>
          </a:p>
          <a:p>
            <a:endParaRPr lang="en-US" dirty="0"/>
          </a:p>
        </p:txBody>
      </p:sp>
    </p:spTree>
    <p:extLst>
      <p:ext uri="{BB962C8B-B14F-4D97-AF65-F5344CB8AC3E}">
        <p14:creationId xmlns:p14="http://schemas.microsoft.com/office/powerpoint/2010/main" val="941411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8C4E-7991-4F54-8208-8B736DA4F887}"/>
              </a:ext>
            </a:extLst>
          </p:cNvPr>
          <p:cNvSpPr>
            <a:spLocks noGrp="1"/>
          </p:cNvSpPr>
          <p:nvPr>
            <p:ph type="title"/>
          </p:nvPr>
        </p:nvSpPr>
        <p:spPr/>
        <p:txBody>
          <a:bodyPr/>
          <a:lstStyle/>
          <a:p>
            <a:r>
              <a:rPr lang="en-US" dirty="0"/>
              <a:t>Measuring Value 2</a:t>
            </a:r>
          </a:p>
        </p:txBody>
      </p:sp>
      <p:sp>
        <p:nvSpPr>
          <p:cNvPr id="3" name="Content Placeholder 2">
            <a:extLst>
              <a:ext uri="{FF2B5EF4-FFF2-40B4-BE49-F238E27FC236}">
                <a16:creationId xmlns:a16="http://schemas.microsoft.com/office/drawing/2014/main" id="{3096C101-9D98-41F2-BDF0-7C025FD1B4AE}"/>
              </a:ext>
            </a:extLst>
          </p:cNvPr>
          <p:cNvSpPr>
            <a:spLocks noGrp="1"/>
          </p:cNvSpPr>
          <p:nvPr>
            <p:ph idx="1"/>
          </p:nvPr>
        </p:nvSpPr>
        <p:spPr/>
        <p:txBody>
          <a:bodyPr/>
          <a:lstStyle/>
          <a:p>
            <a:pPr marL="0">
              <a:spcBef>
                <a:spcPts val="0"/>
              </a:spcBef>
              <a:spcAft>
                <a:spcPts val="0"/>
              </a:spcAft>
            </a:pPr>
            <a:r>
              <a:rPr lang="en-US" sz="3200" dirty="0">
                <a:effectLst/>
                <a:ea typeface="Times New Roman" panose="02020603050405020304" pitchFamily="18" charset="0"/>
              </a:rPr>
              <a:t>Actual cost of providing the good or service:</a:t>
            </a:r>
          </a:p>
          <a:p>
            <a:pPr marL="679450" lvl="2">
              <a:spcBef>
                <a:spcPts val="0"/>
              </a:spcBef>
              <a:spcAft>
                <a:spcPts val="0"/>
              </a:spcAft>
            </a:pPr>
            <a:r>
              <a:rPr lang="en-US" sz="2000" dirty="0">
                <a:effectLst/>
                <a:ea typeface="Times New Roman" panose="02020603050405020304" pitchFamily="18" charset="0"/>
              </a:rPr>
              <a:t>Example: book dealer obtains a rare book for $50. The dealer sells the book for its market value of $100.  The cost of providing the good is $50.  </a:t>
            </a:r>
            <a:endParaRPr lang="en-US" sz="3200" dirty="0">
              <a:effectLst/>
              <a:ea typeface="Times New Roman" panose="02020603050405020304" pitchFamily="18" charset="0"/>
            </a:endParaRPr>
          </a:p>
          <a:p>
            <a:pPr marL="0">
              <a:spcBef>
                <a:spcPts val="0"/>
              </a:spcBef>
              <a:spcAft>
                <a:spcPts val="0"/>
              </a:spcAft>
            </a:pPr>
            <a:r>
              <a:rPr lang="en-US" sz="3200" dirty="0">
                <a:effectLst/>
                <a:ea typeface="Times New Roman" panose="02020603050405020304" pitchFamily="18" charset="0"/>
              </a:rPr>
              <a:t>Average cost to the reasonable seller:	</a:t>
            </a:r>
          </a:p>
          <a:p>
            <a:pPr marL="679450" lvl="2">
              <a:spcBef>
                <a:spcPts val="0"/>
              </a:spcBef>
              <a:spcAft>
                <a:spcPts val="0"/>
              </a:spcAft>
            </a:pPr>
            <a:r>
              <a:rPr lang="en-US" sz="2400" dirty="0">
                <a:effectLst/>
                <a:ea typeface="Times New Roman" panose="02020603050405020304" pitchFamily="18" charset="0"/>
              </a:rPr>
              <a:t>The average cost of the rare book to a bookdealer might be more or less than the actual cost to some particular dealer.  The average cost might be $75.  A particular dealer might pay more or less.  </a:t>
            </a:r>
          </a:p>
          <a:p>
            <a:endParaRPr lang="en-US" dirty="0"/>
          </a:p>
        </p:txBody>
      </p:sp>
    </p:spTree>
    <p:extLst>
      <p:ext uri="{BB962C8B-B14F-4D97-AF65-F5344CB8AC3E}">
        <p14:creationId xmlns:p14="http://schemas.microsoft.com/office/powerpoint/2010/main" val="3653604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36E06-1838-4100-9E11-7DBF723EC00E}"/>
              </a:ext>
            </a:extLst>
          </p:cNvPr>
          <p:cNvSpPr>
            <a:spLocks noGrp="1"/>
          </p:cNvSpPr>
          <p:nvPr>
            <p:ph idx="1"/>
          </p:nvPr>
        </p:nvSpPr>
        <p:spPr>
          <a:xfrm>
            <a:off x="457200" y="304800"/>
            <a:ext cx="8229600" cy="4800600"/>
          </a:xfrm>
        </p:spPr>
        <p:txBody>
          <a:bodyPr/>
          <a:lstStyle/>
          <a:p>
            <a:pPr marL="0" indent="0">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Charles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Whitebread</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III inherited an all wooden sailing schooner from his father.  The boat--The Aphrodite--is famous, among the sailing community, as one of the last and most beautiful examples of its kind. It has aesthetic and historical value as well as sentimental value to Charles. It’s market value is $1,000,000. The schooner needs repair and restoration. Charles undertakes the repair to honor the memory of his father and to preserve the aesthetic and historical value of the boat. He hires Mike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Gougen</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to do the repairs. The contract calls for an all wood restoration and specially prohibits the use of fiberglass. The contract price is $100,000.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Gougen</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repairs and restores the boat. In various places, he uses fiberglass impregnated wood. The repaired Aphrodite has a market value of $1,150,000.  When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Whitebread</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discovers that some of the wood is fiberglass impregnated, he hires Sarah </a:t>
            </a:r>
            <a:r>
              <a:rPr lang="en-US" sz="1800" dirty="0" err="1">
                <a:effectLst/>
                <a:latin typeface="Verdana" panose="020B0604030504040204" pitchFamily="34" charset="0"/>
                <a:ea typeface="Times New Roman" panose="02020603050405020304" pitchFamily="18" charset="0"/>
                <a:cs typeface="Times New Roman" panose="02020603050405020304" pitchFamily="18" charset="0"/>
              </a:rPr>
              <a:t>Woode</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who replaces all the fiberglass impregnated wood with regular wood. She charges $200,000 for doing so (assume this is a reasonable price for the work). The fully wooden restored boat has a market value of $1,150,00. </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From the point of view of the expectation/mitigation measure, was it proper mitigation to hire </a:t>
            </a:r>
            <a:r>
              <a:rPr lang="en-US" sz="1800" b="1" dirty="0" err="1">
                <a:effectLst/>
                <a:latin typeface="Verdana" panose="020B0604030504040204" pitchFamily="34" charset="0"/>
                <a:ea typeface="Times New Roman" panose="02020603050405020304" pitchFamily="18" charset="0"/>
                <a:cs typeface="Times New Roman" panose="02020603050405020304" pitchFamily="18" charset="0"/>
              </a:rPr>
              <a:t>Woode</a:t>
            </a:r>
            <a:r>
              <a:rPr lang="en-US" sz="1800" b="1" dirty="0">
                <a:latin typeface="Verdana" panose="020B0604030504040204" pitchFamily="34" charset="0"/>
                <a:ea typeface="Times New Roman" panose="02020603050405020304" pitchFamily="18" charset="0"/>
                <a:cs typeface="Times New Roman" panose="02020603050405020304" pitchFamily="18" charset="0"/>
              </a:rPr>
              <a:t>?</a:t>
            </a:r>
            <a:r>
              <a:rPr lang="en-US" sz="1800" b="1">
                <a:effectLst/>
                <a:latin typeface="Verdana" panose="020B0604030504040204" pitchFamily="34" charset="0"/>
                <a:ea typeface="Times New Roman" panose="02020603050405020304" pitchFamily="18" charset="0"/>
                <a:cs typeface="Times New Roman" panose="02020603050405020304" pitchFamily="18" charset="0"/>
              </a:rPr>
              <a:t>  </a:t>
            </a: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Measure value by market value.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(a) Yes. </a:t>
            </a: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(b) No.  </a:t>
            </a:r>
          </a:p>
          <a:p>
            <a:pPr marL="0" indent="0">
              <a:buNone/>
            </a:pPr>
            <a:endParaRPr lang="en-US" dirty="0"/>
          </a:p>
        </p:txBody>
      </p:sp>
    </p:spTree>
    <p:extLst>
      <p:ext uri="{BB962C8B-B14F-4D97-AF65-F5344CB8AC3E}">
        <p14:creationId xmlns:p14="http://schemas.microsoft.com/office/powerpoint/2010/main" val="2462508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36E06-1838-4100-9E11-7DBF723EC00E}"/>
              </a:ext>
            </a:extLst>
          </p:cNvPr>
          <p:cNvSpPr>
            <a:spLocks noGrp="1"/>
          </p:cNvSpPr>
          <p:nvPr>
            <p:ph idx="1"/>
          </p:nvPr>
        </p:nvSpPr>
        <p:spPr>
          <a:xfrm>
            <a:off x="457200" y="304800"/>
            <a:ext cx="8229600" cy="4800600"/>
          </a:xfrm>
        </p:spPr>
        <p:txBody>
          <a:bodyPr/>
          <a:lstStyle/>
          <a:p>
            <a:pPr marL="0" indent="0">
              <a:buNone/>
            </a:pPr>
            <a:r>
              <a:rPr lang="en-US" sz="1900" dirty="0">
                <a:effectLst/>
                <a:ea typeface="Times New Roman" panose="02020603050405020304" pitchFamily="18" charset="0"/>
                <a:cs typeface="Times New Roman" panose="02020603050405020304" pitchFamily="18" charset="0"/>
              </a:rPr>
              <a:t>Charles </a:t>
            </a:r>
            <a:r>
              <a:rPr lang="en-US" sz="1900" dirty="0" err="1">
                <a:effectLst/>
                <a:ea typeface="Times New Roman" panose="02020603050405020304" pitchFamily="18" charset="0"/>
                <a:cs typeface="Times New Roman" panose="02020603050405020304" pitchFamily="18" charset="0"/>
              </a:rPr>
              <a:t>Whitebread</a:t>
            </a:r>
            <a:r>
              <a:rPr lang="en-US" sz="1900" dirty="0">
                <a:effectLst/>
                <a:ea typeface="Times New Roman" panose="02020603050405020304" pitchFamily="18" charset="0"/>
                <a:cs typeface="Times New Roman" panose="02020603050405020304" pitchFamily="18" charset="0"/>
              </a:rPr>
              <a:t> III inherited an all wooden sailing schooner from his father.  The boat--The Aphrodite--is famous, among the sailing community, as one of the last and most beautiful examples of its kind. It has aesthetic and historical value as well as sentimental value to Charles. It’s market value is $1,000,000. The schooner needs repair and restoration. Charles undertakes the repair to honor the memory of his father and to preserve the aesthetic and historical value of the boat. He hires Mike </a:t>
            </a:r>
            <a:r>
              <a:rPr lang="en-US" sz="1900" dirty="0" err="1">
                <a:effectLst/>
                <a:ea typeface="Times New Roman" panose="02020603050405020304" pitchFamily="18" charset="0"/>
                <a:cs typeface="Times New Roman" panose="02020603050405020304" pitchFamily="18" charset="0"/>
              </a:rPr>
              <a:t>Gougen</a:t>
            </a:r>
            <a:r>
              <a:rPr lang="en-US" sz="1900" dirty="0">
                <a:effectLst/>
                <a:ea typeface="Times New Roman" panose="02020603050405020304" pitchFamily="18" charset="0"/>
                <a:cs typeface="Times New Roman" panose="02020603050405020304" pitchFamily="18" charset="0"/>
              </a:rPr>
              <a:t> to do the repairs. The contract calls for an all wood restoration and specially prohibits the use of fiberglass. The contract price is $100,000. </a:t>
            </a:r>
            <a:r>
              <a:rPr lang="en-US" sz="1900" dirty="0" err="1">
                <a:effectLst/>
                <a:ea typeface="Times New Roman" panose="02020603050405020304" pitchFamily="18" charset="0"/>
                <a:cs typeface="Times New Roman" panose="02020603050405020304" pitchFamily="18" charset="0"/>
              </a:rPr>
              <a:t>Gougen</a:t>
            </a:r>
            <a:r>
              <a:rPr lang="en-US" sz="1900" dirty="0">
                <a:effectLst/>
                <a:ea typeface="Times New Roman" panose="02020603050405020304" pitchFamily="18" charset="0"/>
                <a:cs typeface="Times New Roman" panose="02020603050405020304" pitchFamily="18" charset="0"/>
              </a:rPr>
              <a:t> repairs and restores the boat. In various places, he uses fiberglass impregnated wood. The repaired Aphrodite has a market value of $1,150,000.  When </a:t>
            </a:r>
            <a:r>
              <a:rPr lang="en-US" sz="1900" dirty="0" err="1">
                <a:effectLst/>
                <a:ea typeface="Times New Roman" panose="02020603050405020304" pitchFamily="18" charset="0"/>
                <a:cs typeface="Times New Roman" panose="02020603050405020304" pitchFamily="18" charset="0"/>
              </a:rPr>
              <a:t>Whitebread</a:t>
            </a:r>
            <a:r>
              <a:rPr lang="en-US" sz="1900" dirty="0">
                <a:effectLst/>
                <a:ea typeface="Times New Roman" panose="02020603050405020304" pitchFamily="18" charset="0"/>
                <a:cs typeface="Times New Roman" panose="02020603050405020304" pitchFamily="18" charset="0"/>
              </a:rPr>
              <a:t> discovers that some of the wood is fiberglass impregnated, he hires Sarah </a:t>
            </a:r>
            <a:r>
              <a:rPr lang="en-US" sz="1900" dirty="0" err="1">
                <a:effectLst/>
                <a:ea typeface="Times New Roman" panose="02020603050405020304" pitchFamily="18" charset="0"/>
                <a:cs typeface="Times New Roman" panose="02020603050405020304" pitchFamily="18" charset="0"/>
              </a:rPr>
              <a:t>Woode</a:t>
            </a:r>
            <a:r>
              <a:rPr lang="en-US" sz="1900" dirty="0">
                <a:effectLst/>
                <a:ea typeface="Times New Roman" panose="02020603050405020304" pitchFamily="18" charset="0"/>
                <a:cs typeface="Times New Roman" panose="02020603050405020304" pitchFamily="18" charset="0"/>
              </a:rPr>
              <a:t>, who replaces all the fiberglass impregnated wood with regular wood. She charges $200,000 for doing so (assume this is a reasonable price for the work). The fully wooden restored boat has a market value of $1,150,00. </a:t>
            </a:r>
            <a:r>
              <a:rPr lang="en-US" sz="1900" b="1" dirty="0">
                <a:effectLst/>
                <a:ea typeface="Times New Roman" panose="02020603050405020304" pitchFamily="18" charset="0"/>
                <a:cs typeface="Times New Roman" panose="02020603050405020304" pitchFamily="18" charset="0"/>
              </a:rPr>
              <a:t>Whether Charles recovers the cost of completion depends on whether the court measures the value produced by completing the work by the contribution made to the market value of the boat.</a:t>
            </a:r>
            <a:endParaRPr lang="en-US" sz="19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1900" dirty="0">
                <a:effectLst/>
                <a:ea typeface="Times New Roman" panose="02020603050405020304" pitchFamily="18" charset="0"/>
                <a:cs typeface="Times New Roman" panose="02020603050405020304" pitchFamily="18" charset="0"/>
              </a:rPr>
              <a:t>(a) Yes. </a:t>
            </a:r>
          </a:p>
          <a:p>
            <a:pPr marL="0" marR="0">
              <a:spcBef>
                <a:spcPts val="0"/>
              </a:spcBef>
              <a:spcAft>
                <a:spcPts val="0"/>
              </a:spcAft>
            </a:pPr>
            <a:r>
              <a:rPr lang="en-US" sz="1900" dirty="0">
                <a:effectLst/>
                <a:ea typeface="Times New Roman" panose="02020603050405020304" pitchFamily="18" charset="0"/>
                <a:cs typeface="Times New Roman" panose="02020603050405020304" pitchFamily="18" charset="0"/>
              </a:rPr>
              <a:t>(b) No.  </a:t>
            </a:r>
          </a:p>
          <a:p>
            <a:pPr marL="0" indent="0">
              <a:buNone/>
            </a:pPr>
            <a:endParaRPr lang="en-US" dirty="0"/>
          </a:p>
        </p:txBody>
      </p:sp>
    </p:spTree>
    <p:extLst>
      <p:ext uri="{BB962C8B-B14F-4D97-AF65-F5344CB8AC3E}">
        <p14:creationId xmlns:p14="http://schemas.microsoft.com/office/powerpoint/2010/main" val="3182646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78A47-D9EE-4F0C-9313-447DDC864CC0}"/>
              </a:ext>
            </a:extLst>
          </p:cNvPr>
          <p:cNvSpPr>
            <a:spLocks noGrp="1"/>
          </p:cNvSpPr>
          <p:nvPr>
            <p:ph type="title"/>
          </p:nvPr>
        </p:nvSpPr>
        <p:spPr/>
        <p:txBody>
          <a:bodyPr/>
          <a:lstStyle/>
          <a:p>
            <a:r>
              <a:rPr lang="en-US" dirty="0"/>
              <a:t>The Foundations </a:t>
            </a:r>
          </a:p>
        </p:txBody>
      </p:sp>
      <p:sp>
        <p:nvSpPr>
          <p:cNvPr id="3" name="Content Placeholder 2">
            <a:extLst>
              <a:ext uri="{FF2B5EF4-FFF2-40B4-BE49-F238E27FC236}">
                <a16:creationId xmlns:a16="http://schemas.microsoft.com/office/drawing/2014/main" id="{23C32F98-E418-4C2B-B27C-20E9294A7094}"/>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American Standard, Inc. operated a pig iron manufacturing plant on 26 acres of land abutting the Niagara River in Tonawanda. The property contained:  buildings, a 60-ton blast furnace, railroad tracks and locomotives, and other heavy machinery. American Standard decided to close the plant and contracted with Schectman to convey the buildings and equipment, in exchange for $275,000 and his promise to remove everything. Schectman promised to remove all foundations etc., including those beneath the surface and not visible, and grade the property as specified. Schectman did not remove the below grade foundations. It made no difference to the market value of the property that the below grade foundations were not removed.  Is American Standard entitled to the cost of completion? Measure value by market value. </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342900" marR="0" lvl="0" indent="-342900">
              <a:spcBef>
                <a:spcPts val="0"/>
              </a:spcBef>
              <a:spcAft>
                <a:spcPts val="0"/>
              </a:spcAft>
              <a:buSzPct val="100000"/>
              <a:buFont typeface="+mj-lt"/>
              <a:buAutoNum type="alphaLcParenR"/>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Yes</a:t>
            </a:r>
          </a:p>
          <a:p>
            <a:pPr marL="342900" marR="0" lvl="0" indent="-342900">
              <a:spcBef>
                <a:spcPts val="0"/>
              </a:spcBef>
              <a:spcAft>
                <a:spcPts val="0"/>
              </a:spcAft>
              <a:buSzPct val="100000"/>
              <a:buFont typeface="+mj-lt"/>
              <a:buAutoNum type="alphaLcParenR"/>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No</a:t>
            </a:r>
          </a:p>
          <a:p>
            <a:endParaRPr lang="en-US" dirty="0"/>
          </a:p>
        </p:txBody>
      </p:sp>
    </p:spTree>
    <p:extLst>
      <p:ext uri="{BB962C8B-B14F-4D97-AF65-F5344CB8AC3E}">
        <p14:creationId xmlns:p14="http://schemas.microsoft.com/office/powerpoint/2010/main" val="12136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F98E2-4273-438D-8B4B-601DD044C372}"/>
              </a:ext>
            </a:extLst>
          </p:cNvPr>
          <p:cNvSpPr>
            <a:spLocks noGrp="1"/>
          </p:cNvSpPr>
          <p:nvPr>
            <p:ph type="title"/>
          </p:nvPr>
        </p:nvSpPr>
        <p:spPr/>
        <p:txBody>
          <a:bodyPr/>
          <a:lstStyle/>
          <a:p>
            <a:r>
              <a:rPr lang="en-US" dirty="0"/>
              <a:t>Cost of Completion</a:t>
            </a:r>
          </a:p>
        </p:txBody>
      </p:sp>
      <p:sp>
        <p:nvSpPr>
          <p:cNvPr id="3" name="Content Placeholder 2">
            <a:extLst>
              <a:ext uri="{FF2B5EF4-FFF2-40B4-BE49-F238E27FC236}">
                <a16:creationId xmlns:a16="http://schemas.microsoft.com/office/drawing/2014/main" id="{E3042D59-94B7-4650-8E11-DBA7E24A9B11}"/>
              </a:ext>
            </a:extLst>
          </p:cNvPr>
          <p:cNvSpPr>
            <a:spLocks noGrp="1"/>
          </p:cNvSpPr>
          <p:nvPr>
            <p:ph idx="1"/>
          </p:nvPr>
        </p:nvSpPr>
        <p:spPr>
          <a:xfrm>
            <a:off x="457200" y="1600200"/>
            <a:ext cx="8229600" cy="4979987"/>
          </a:xfrm>
        </p:spPr>
        <p:txBody>
          <a:bodyPr/>
          <a:lstStyle/>
          <a:p>
            <a:r>
              <a:rPr lang="en-US" sz="2400" i="1" dirty="0">
                <a:effectLst/>
                <a:ea typeface="Times New Roman" panose="02020603050405020304" pitchFamily="18" charset="0"/>
              </a:rPr>
              <a:t>The cost of completion </a:t>
            </a:r>
            <a:r>
              <a:rPr lang="en-US" sz="2400" dirty="0">
                <a:effectLst/>
                <a:ea typeface="Times New Roman" panose="02020603050405020304" pitchFamily="18" charset="0"/>
              </a:rPr>
              <a:t>= the cost of completing the work as promised after a breach.</a:t>
            </a:r>
          </a:p>
          <a:p>
            <a:r>
              <a:rPr lang="en-US" sz="2400" i="1" dirty="0">
                <a:ea typeface="Times New Roman" panose="02020603050405020304" pitchFamily="18" charset="0"/>
              </a:rPr>
              <a:t>The value produced by completing the work</a:t>
            </a:r>
            <a:r>
              <a:rPr lang="en-US" sz="2400" dirty="0">
                <a:ea typeface="Times New Roman" panose="02020603050405020304" pitchFamily="18" charset="0"/>
              </a:rPr>
              <a:t> = the value added to the work by completing it. </a:t>
            </a:r>
          </a:p>
          <a:p>
            <a:r>
              <a:rPr lang="en-US" sz="2400" b="1" dirty="0">
                <a:effectLst/>
                <a:ea typeface="Times New Roman" panose="02020603050405020304" pitchFamily="18" charset="0"/>
              </a:rPr>
              <a:t>The rule</a:t>
            </a:r>
            <a:r>
              <a:rPr lang="en-US" sz="2400" dirty="0">
                <a:effectLst/>
                <a:ea typeface="Times New Roman" panose="02020603050405020304" pitchFamily="18" charset="0"/>
              </a:rPr>
              <a:t>: You get the cost of completion unless it is grossly disproportionate to the value produced by completing the work, in which case, you get the diminution in value—unless the breach “willful” in  which case the court may award the cost of completion anyway.</a:t>
            </a:r>
          </a:p>
          <a:p>
            <a:r>
              <a:rPr lang="en-US" sz="2400" dirty="0"/>
              <a:t>A </a:t>
            </a:r>
            <a:r>
              <a:rPr lang="en-US" sz="2400" i="1" dirty="0"/>
              <a:t>willful breach </a:t>
            </a:r>
            <a:r>
              <a:rPr lang="en-US" sz="2400" dirty="0"/>
              <a:t>is a breach that violates standards of good faith and fair dealing.</a:t>
            </a:r>
          </a:p>
        </p:txBody>
      </p:sp>
    </p:spTree>
    <p:extLst>
      <p:ext uri="{BB962C8B-B14F-4D97-AF65-F5344CB8AC3E}">
        <p14:creationId xmlns:p14="http://schemas.microsoft.com/office/powerpoint/2010/main" val="980206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9F7DA-9DF0-49AC-BF2C-23B2D790EB8A}"/>
              </a:ext>
            </a:extLst>
          </p:cNvPr>
          <p:cNvSpPr>
            <a:spLocks noGrp="1"/>
          </p:cNvSpPr>
          <p:nvPr>
            <p:ph type="title"/>
          </p:nvPr>
        </p:nvSpPr>
        <p:spPr/>
        <p:txBody>
          <a:bodyPr/>
          <a:lstStyle/>
          <a:p>
            <a:r>
              <a:rPr lang="en-US" dirty="0"/>
              <a:t>How To Measure?</a:t>
            </a:r>
          </a:p>
        </p:txBody>
      </p:sp>
      <p:sp>
        <p:nvSpPr>
          <p:cNvPr id="3" name="Content Placeholder 2">
            <a:extLst>
              <a:ext uri="{FF2B5EF4-FFF2-40B4-BE49-F238E27FC236}">
                <a16:creationId xmlns:a16="http://schemas.microsoft.com/office/drawing/2014/main" id="{6AFB6E85-8125-46D1-B3D6-BC2A6F011AD1}"/>
              </a:ext>
            </a:extLst>
          </p:cNvPr>
          <p:cNvSpPr>
            <a:spLocks noGrp="1"/>
          </p:cNvSpPr>
          <p:nvPr>
            <p:ph idx="1"/>
          </p:nvPr>
        </p:nvSpPr>
        <p:spPr>
          <a:xfrm>
            <a:off x="457200" y="990600"/>
            <a:ext cx="8229600" cy="5334000"/>
          </a:xfrm>
        </p:spPr>
        <p:txBody>
          <a:bodyPr/>
          <a:lstStyle/>
          <a:p>
            <a:pPr marL="0" indent="0">
              <a:buNone/>
            </a:pPr>
            <a:r>
              <a:rPr lang="en-US" sz="1800" dirty="0">
                <a:effectLst/>
                <a:ea typeface="Times New Roman" panose="02020603050405020304" pitchFamily="18" charset="0"/>
                <a:cs typeface="Times New Roman" panose="02020603050405020304" pitchFamily="18" charset="0"/>
              </a:rPr>
              <a:t>Johnnie–“the Red”–Walker, of Bateau </a:t>
            </a:r>
            <a:r>
              <a:rPr lang="en-US" sz="1800" dirty="0" err="1">
                <a:effectLst/>
                <a:ea typeface="Times New Roman" panose="02020603050405020304" pitchFamily="18" charset="0"/>
                <a:cs typeface="Times New Roman" panose="02020603050405020304" pitchFamily="18" charset="0"/>
              </a:rPr>
              <a:t>Ivre</a:t>
            </a:r>
            <a:r>
              <a:rPr lang="en-US" sz="1800" dirty="0">
                <a:effectLst/>
                <a:ea typeface="Times New Roman" panose="02020603050405020304" pitchFamily="18" charset="0"/>
                <a:cs typeface="Times New Roman" panose="02020603050405020304" pitchFamily="18" charset="0"/>
              </a:rPr>
              <a:t>, Inc. is contacted by Rimbaud to excavate the site for Rimbaud’s condo project, Les </a:t>
            </a:r>
            <a:r>
              <a:rPr lang="en-US" sz="1800" dirty="0" err="1">
                <a:effectLst/>
                <a:ea typeface="Times New Roman" panose="02020603050405020304" pitchFamily="18" charset="0"/>
                <a:cs typeface="Times New Roman" panose="02020603050405020304" pitchFamily="18" charset="0"/>
              </a:rPr>
              <a:t>Genoux</a:t>
            </a:r>
            <a:r>
              <a:rPr lang="en-US" sz="1800" dirty="0">
                <a:effectLst/>
                <a:ea typeface="Times New Roman" panose="02020603050405020304" pitchFamily="18" charset="0"/>
                <a:cs typeface="Times New Roman" panose="02020603050405020304" pitchFamily="18" charset="0"/>
              </a:rPr>
              <a:t>, the Eucalyptus Tree Paradise. They execute a written contract under which Johnnie will excavate the property, remove all maple trees, but leave the eucalyptus trees. The contract explains that Les </a:t>
            </a:r>
            <a:r>
              <a:rPr lang="en-US" sz="1800" dirty="0" err="1">
                <a:effectLst/>
                <a:ea typeface="Times New Roman" panose="02020603050405020304" pitchFamily="18" charset="0"/>
                <a:cs typeface="Times New Roman" panose="02020603050405020304" pitchFamily="18" charset="0"/>
              </a:rPr>
              <a:t>Genoux</a:t>
            </a:r>
            <a:r>
              <a:rPr lang="en-US" sz="1800" dirty="0">
                <a:effectLst/>
                <a:ea typeface="Times New Roman" panose="02020603050405020304" pitchFamily="18" charset="0"/>
                <a:cs typeface="Times New Roman" panose="02020603050405020304" pitchFamily="18" charset="0"/>
              </a:rPr>
              <a:t> appeals to a niche market of yuppies who believe that inhaling the smell of eucalyptus trees increases their longevity, and that without the trees the market value of the houses drops by $1,000,000. The contract also explains that the eucalyptus trees are to be a “living monument” to Rimbaud’s recently deceased friend, Paul Valery, a </a:t>
            </a:r>
            <a:r>
              <a:rPr lang="en-US" sz="1800" dirty="0">
                <a:ea typeface="Times New Roman" panose="02020603050405020304" pitchFamily="18" charset="0"/>
                <a:cs typeface="Times New Roman" panose="02020603050405020304" pitchFamily="18" charset="0"/>
              </a:rPr>
              <a:t>famous poet </a:t>
            </a:r>
            <a:r>
              <a:rPr lang="en-US" sz="1800" dirty="0">
                <a:effectLst/>
                <a:ea typeface="Times New Roman" panose="02020603050405020304" pitchFamily="18" charset="0"/>
                <a:cs typeface="Times New Roman" panose="02020603050405020304" pitchFamily="18" charset="0"/>
              </a:rPr>
              <a:t>who loved eucalyptus </a:t>
            </a:r>
            <a:r>
              <a:rPr lang="en-US" sz="1800" dirty="0" err="1">
                <a:effectLst/>
                <a:ea typeface="Times New Roman" panose="02020603050405020304" pitchFamily="18" charset="0"/>
                <a:cs typeface="Times New Roman" panose="02020603050405020304" pitchFamily="18" charset="0"/>
              </a:rPr>
              <a:t>trees.Valery’s</a:t>
            </a:r>
            <a:r>
              <a:rPr lang="en-US" sz="1800" dirty="0">
                <a:effectLst/>
                <a:ea typeface="Times New Roman" panose="02020603050405020304" pitchFamily="18" charset="0"/>
                <a:cs typeface="Times New Roman" panose="02020603050405020304" pitchFamily="18" charset="0"/>
              </a:rPr>
              <a:t> grave is to be moved to a secluded grove of trees. When excavating, the transmission on Johnnie’s earth mover goes out, and he has to use a smaller mover. This causes delays, and Johnnie begins to drink scotch as he works. The drunk Johnnie takes out all the eucalyptus trees by mistake and leaves the maple trees. He immediately joins AA, apologies to Rimbaud, and quits construction work. Rimbaud hires Wallace Stevens, Inc. to replace the eucalyptus trees and to complete the excavation.  The cost of replacing the eucalyptus trees and completing the excavation is $1,300,000.  Would you measure value by </a:t>
            </a:r>
          </a:p>
          <a:p>
            <a:pPr>
              <a:buSzPct val="100000"/>
              <a:buFont typeface="+mj-lt"/>
              <a:buAutoNum type="alphaLcParenR"/>
            </a:pPr>
            <a:r>
              <a:rPr lang="en-US" sz="1800" dirty="0">
                <a:ea typeface="Times New Roman" panose="02020603050405020304" pitchFamily="18" charset="0"/>
                <a:cs typeface="Times New Roman" panose="02020603050405020304" pitchFamily="18" charset="0"/>
              </a:rPr>
              <a:t>Market value</a:t>
            </a:r>
          </a:p>
          <a:p>
            <a:pPr>
              <a:buSzPct val="100000"/>
              <a:buFont typeface="+mj-lt"/>
              <a:buAutoNum type="alphaLcParenR"/>
            </a:pPr>
            <a:r>
              <a:rPr lang="en-US" sz="1800" dirty="0">
                <a:ea typeface="Times New Roman" panose="02020603050405020304" pitchFamily="18" charset="0"/>
                <a:cs typeface="Times New Roman" panose="02020603050405020304" pitchFamily="18" charset="0"/>
              </a:rPr>
              <a:t>Another option</a:t>
            </a:r>
            <a:endParaRPr lang="en-US" sz="1800" dirty="0">
              <a:effectLst/>
              <a:ea typeface="Times New Roman" panose="02020603050405020304" pitchFamily="18" charset="0"/>
              <a:cs typeface="Times New Roman" panose="02020603050405020304" pitchFamily="18" charset="0"/>
            </a:endParaRPr>
          </a:p>
          <a:p>
            <a:pPr marL="0" indent="0">
              <a:buNone/>
            </a:pPr>
            <a:endParaRPr lang="en-US" sz="1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54120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756F-F2D5-45B1-A5EB-ED023CE53C14}"/>
              </a:ext>
            </a:extLst>
          </p:cNvPr>
          <p:cNvSpPr>
            <a:spLocks noGrp="1"/>
          </p:cNvSpPr>
          <p:nvPr>
            <p:ph type="title"/>
          </p:nvPr>
        </p:nvSpPr>
        <p:spPr/>
        <p:txBody>
          <a:bodyPr/>
          <a:lstStyle/>
          <a:p>
            <a:r>
              <a:rPr lang="en-US" dirty="0"/>
              <a:t>The Dormitory</a:t>
            </a:r>
          </a:p>
        </p:txBody>
      </p:sp>
      <p:sp>
        <p:nvSpPr>
          <p:cNvPr id="3" name="Content Placeholder 2">
            <a:extLst>
              <a:ext uri="{FF2B5EF4-FFF2-40B4-BE49-F238E27FC236}">
                <a16:creationId xmlns:a16="http://schemas.microsoft.com/office/drawing/2014/main" id="{6682035D-DE54-4C1A-A049-C73C6CDC65E9}"/>
              </a:ext>
            </a:extLst>
          </p:cNvPr>
          <p:cNvSpPr>
            <a:spLocks noGrp="1"/>
          </p:cNvSpPr>
          <p:nvPr>
            <p:ph idx="1"/>
          </p:nvPr>
        </p:nvSpPr>
        <p:spPr/>
        <p:txBody>
          <a:bodyPr/>
          <a:lstStyle/>
          <a:p>
            <a:r>
              <a:rPr lang="en-US" sz="2400" dirty="0">
                <a:solidFill>
                  <a:srgbClr val="000000"/>
                </a:solidFill>
                <a:effectLst/>
                <a:ea typeface="Times New Roman" panose="02020603050405020304" pitchFamily="18" charset="0"/>
                <a:cs typeface="Times New Roman" panose="02020603050405020304" pitchFamily="18" charset="0"/>
              </a:rPr>
              <a:t>Jacksonville State University (Jacksonville) decided to build a women's dormitory.  Jacksonville awarded the contract to Dawson Construction Company, Inc. (Dawson).  Dawson was to construct the building according to certain specifications, among them that certain panels were to waterproof.  After the panels were installed on the dormitory, water began to come through them causing many of them to buckle away from the walls.  The court held this was a breach of contract.  Add facts sufficient to support the position that Jacksonville is entitled to the cost of completion.</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77525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57705-6B95-4D26-8D4A-412C3B062338}"/>
              </a:ext>
            </a:extLst>
          </p:cNvPr>
          <p:cNvSpPr>
            <a:spLocks noGrp="1"/>
          </p:cNvSpPr>
          <p:nvPr>
            <p:ph type="title"/>
          </p:nvPr>
        </p:nvSpPr>
        <p:spPr/>
        <p:txBody>
          <a:bodyPr/>
          <a:lstStyle/>
          <a:p>
            <a:r>
              <a:rPr lang="en-US" dirty="0" err="1"/>
              <a:t>Peevyhouse</a:t>
            </a:r>
            <a:r>
              <a:rPr lang="en-US" dirty="0"/>
              <a:t> v. Garland Coal</a:t>
            </a:r>
          </a:p>
        </p:txBody>
      </p:sp>
      <p:sp>
        <p:nvSpPr>
          <p:cNvPr id="3" name="Content Placeholder 2">
            <a:extLst>
              <a:ext uri="{FF2B5EF4-FFF2-40B4-BE49-F238E27FC236}">
                <a16:creationId xmlns:a16="http://schemas.microsoft.com/office/drawing/2014/main" id="{7C640F4B-61F5-4D44-A38D-EE8E54AFBD7F}"/>
              </a:ext>
            </a:extLst>
          </p:cNvPr>
          <p:cNvSpPr>
            <a:spLocks noGrp="1"/>
          </p:cNvSpPr>
          <p:nvPr>
            <p:ph idx="1"/>
          </p:nvPr>
        </p:nvSpPr>
        <p:spPr>
          <a:xfrm>
            <a:off x="457200" y="1295400"/>
            <a:ext cx="8229600" cy="4530725"/>
          </a:xfrm>
        </p:spPr>
        <p:txBody>
          <a:bodyPr/>
          <a:lstStyle/>
          <a:p>
            <a:pPr marL="0" marR="0">
              <a:spcBef>
                <a:spcPts val="0"/>
              </a:spcBef>
              <a:spcAft>
                <a:spcPts val="0"/>
              </a:spcAft>
            </a:pPr>
            <a:r>
              <a:rPr lang="en-US" sz="2800" dirty="0" err="1">
                <a:effectLst/>
                <a:latin typeface="Verdana" panose="020B0604030504040204" pitchFamily="34" charset="0"/>
                <a:ea typeface="Times New Roman" panose="02020603050405020304" pitchFamily="18" charset="0"/>
                <a:cs typeface="Verdana" panose="020B0604030504040204" pitchFamily="34" charset="0"/>
              </a:rPr>
              <a:t>Peevyhouse</a:t>
            </a:r>
            <a:r>
              <a:rPr lang="en-US" sz="2800" dirty="0">
                <a:effectLst/>
                <a:latin typeface="Verdana" panose="020B0604030504040204" pitchFamily="34" charset="0"/>
                <a:ea typeface="Times New Roman" panose="02020603050405020304" pitchFamily="18" charset="0"/>
                <a:cs typeface="Verdana" panose="020B0604030504040204" pitchFamily="34" charset="0"/>
              </a:rPr>
              <a:t> leased land to Coal Co. for strip  mining, agreed to restore the land when finished, but didn't do so. </a:t>
            </a:r>
          </a:p>
        </p:txBody>
      </p:sp>
      <p:pic>
        <p:nvPicPr>
          <p:cNvPr id="1026" name="Picture 2">
            <a:extLst>
              <a:ext uri="{FF2B5EF4-FFF2-40B4-BE49-F238E27FC236}">
                <a16:creationId xmlns:a16="http://schemas.microsoft.com/office/drawing/2014/main" id="{529F9727-3F61-4A21-9217-DB2148E423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792845"/>
            <a:ext cx="5246400" cy="3787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9963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F911F-B3A2-4179-8714-6463FAB63632}"/>
              </a:ext>
            </a:extLst>
          </p:cNvPr>
          <p:cNvSpPr>
            <a:spLocks noGrp="1"/>
          </p:cNvSpPr>
          <p:nvPr>
            <p:ph type="title"/>
          </p:nvPr>
        </p:nvSpPr>
        <p:spPr/>
        <p:txBody>
          <a:bodyPr/>
          <a:lstStyle/>
          <a:p>
            <a:r>
              <a:rPr lang="en-US" dirty="0"/>
              <a:t>Completing The Work Means</a:t>
            </a:r>
          </a:p>
        </p:txBody>
      </p:sp>
      <p:sp>
        <p:nvSpPr>
          <p:cNvPr id="3" name="Content Placeholder 2">
            <a:extLst>
              <a:ext uri="{FF2B5EF4-FFF2-40B4-BE49-F238E27FC236}">
                <a16:creationId xmlns:a16="http://schemas.microsoft.com/office/drawing/2014/main" id="{3F5A06B0-F2CC-4BBE-AD94-A4E3C9485E16}"/>
              </a:ext>
            </a:extLst>
          </p:cNvPr>
          <p:cNvSpPr>
            <a:spLocks noGrp="1"/>
          </p:cNvSpPr>
          <p:nvPr>
            <p:ph idx="1"/>
          </p:nvPr>
        </p:nvSpPr>
        <p:spPr/>
        <p:txBody>
          <a:bodyPr/>
          <a:lstStyle/>
          <a:p>
            <a:r>
              <a:rPr lang="en-US" dirty="0"/>
              <a:t>Filling in the hole.</a:t>
            </a:r>
          </a:p>
          <a:p>
            <a:r>
              <a:rPr lang="en-US" dirty="0"/>
              <a:t>(a) Yes</a:t>
            </a:r>
          </a:p>
          <a:p>
            <a:r>
              <a:rPr lang="en-US" dirty="0"/>
              <a:t>(b) No</a:t>
            </a:r>
          </a:p>
        </p:txBody>
      </p:sp>
    </p:spTree>
    <p:extLst>
      <p:ext uri="{BB962C8B-B14F-4D97-AF65-F5344CB8AC3E}">
        <p14:creationId xmlns:p14="http://schemas.microsoft.com/office/powerpoint/2010/main" val="910651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A8AD-9531-4906-9AD8-D916102D6D76}"/>
              </a:ext>
            </a:extLst>
          </p:cNvPr>
          <p:cNvSpPr>
            <a:spLocks noGrp="1"/>
          </p:cNvSpPr>
          <p:nvPr>
            <p:ph type="title"/>
          </p:nvPr>
        </p:nvSpPr>
        <p:spPr/>
        <p:txBody>
          <a:bodyPr/>
          <a:lstStyle/>
          <a:p>
            <a:r>
              <a:rPr lang="en-US" dirty="0"/>
              <a:t>The Cost of Completion and Value Produced By Completing the Work</a:t>
            </a:r>
          </a:p>
        </p:txBody>
      </p:sp>
      <p:sp>
        <p:nvSpPr>
          <p:cNvPr id="3" name="Content Placeholder 2">
            <a:extLst>
              <a:ext uri="{FF2B5EF4-FFF2-40B4-BE49-F238E27FC236}">
                <a16:creationId xmlns:a16="http://schemas.microsoft.com/office/drawing/2014/main" id="{0EFEDEFA-227C-4111-AB55-D335C3963E7E}"/>
              </a:ext>
            </a:extLst>
          </p:cNvPr>
          <p:cNvSpPr>
            <a:spLocks noGrp="1"/>
          </p:cNvSpPr>
          <p:nvPr>
            <p:ph idx="1"/>
          </p:nvPr>
        </p:nvSpPr>
        <p:spPr>
          <a:xfrm>
            <a:off x="457200" y="1676400"/>
            <a:ext cx="8229600" cy="5105400"/>
          </a:xfrm>
        </p:spPr>
        <p:txBody>
          <a:bodyPr/>
          <a:lstStyle/>
          <a:p>
            <a:r>
              <a:rPr lang="en-US" dirty="0"/>
              <a:t>It costs $29,000 to fill in the hole. </a:t>
            </a:r>
          </a:p>
          <a:p>
            <a:r>
              <a:rPr lang="en-US" dirty="0"/>
              <a:t>That is the cost of completion.</a:t>
            </a:r>
          </a:p>
          <a:p>
            <a:r>
              <a:rPr lang="en-US" dirty="0"/>
              <a:t>The difference in </a:t>
            </a:r>
            <a:r>
              <a:rPr lang="en-US" i="1" dirty="0"/>
              <a:t>market value</a:t>
            </a:r>
            <a:r>
              <a:rPr lang="en-US" dirty="0"/>
              <a:t> of the land without the hole and the land with the hole is $300. </a:t>
            </a:r>
          </a:p>
          <a:p>
            <a:r>
              <a:rPr lang="en-US" dirty="0"/>
              <a:t>If you measure by market value, the crucial question is, Is $29,000 grossly disproportionate to $300.</a:t>
            </a:r>
          </a:p>
          <a:p>
            <a:r>
              <a:rPr lang="en-US" dirty="0"/>
              <a:t>(a) Yes</a:t>
            </a:r>
          </a:p>
          <a:p>
            <a:r>
              <a:rPr lang="en-US" dirty="0"/>
              <a:t>(b) No</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076929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90950-1398-4789-9B86-E707D319C6C5}"/>
              </a:ext>
            </a:extLst>
          </p:cNvPr>
          <p:cNvSpPr>
            <a:spLocks noGrp="1"/>
          </p:cNvSpPr>
          <p:nvPr>
            <p:ph type="title"/>
          </p:nvPr>
        </p:nvSpPr>
        <p:spPr/>
        <p:txBody>
          <a:bodyPr/>
          <a:lstStyle/>
          <a:p>
            <a:r>
              <a:rPr lang="en-US" dirty="0"/>
              <a:t>What </a:t>
            </a:r>
            <a:r>
              <a:rPr lang="en-US" dirty="0" err="1"/>
              <a:t>Peevyhouse</a:t>
            </a:r>
            <a:r>
              <a:rPr lang="en-US" dirty="0"/>
              <a:t> Gets</a:t>
            </a:r>
          </a:p>
        </p:txBody>
      </p:sp>
      <p:sp>
        <p:nvSpPr>
          <p:cNvPr id="3" name="Content Placeholder 2">
            <a:extLst>
              <a:ext uri="{FF2B5EF4-FFF2-40B4-BE49-F238E27FC236}">
                <a16:creationId xmlns:a16="http://schemas.microsoft.com/office/drawing/2014/main" id="{8AC3E307-0181-4274-AD8C-BD3ABD6E1033}"/>
              </a:ext>
            </a:extLst>
          </p:cNvPr>
          <p:cNvSpPr>
            <a:spLocks noGrp="1"/>
          </p:cNvSpPr>
          <p:nvPr>
            <p:ph idx="1"/>
          </p:nvPr>
        </p:nvSpPr>
        <p:spPr/>
        <p:txBody>
          <a:bodyPr/>
          <a:lstStyle/>
          <a:p>
            <a:r>
              <a:rPr lang="en-US" sz="2800" dirty="0">
                <a:effectLst/>
                <a:ea typeface="Times New Roman" panose="02020603050405020304" pitchFamily="18" charset="0"/>
              </a:rPr>
              <a:t>You get the cost of completion unless it is grossly disproportionate to the value produced by completing the work, in which case, you get the diminution in value.</a:t>
            </a:r>
          </a:p>
          <a:p>
            <a:r>
              <a:rPr lang="en-US" sz="2800" dirty="0"/>
              <a:t>If we measure value by market value, </a:t>
            </a:r>
            <a:r>
              <a:rPr lang="en-US" sz="2800" dirty="0" err="1"/>
              <a:t>Peevyhouse</a:t>
            </a:r>
            <a:r>
              <a:rPr lang="en-US" sz="2800" dirty="0"/>
              <a:t> gets the diminution in value = the value of the work as competed and the value as is = $300.</a:t>
            </a:r>
          </a:p>
          <a:p>
            <a:r>
              <a:rPr lang="en-US" sz="2800" dirty="0"/>
              <a:t>(a) Yes</a:t>
            </a:r>
          </a:p>
          <a:p>
            <a:r>
              <a:rPr lang="en-US" sz="2800" dirty="0"/>
              <a:t>(b) No</a:t>
            </a:r>
          </a:p>
          <a:p>
            <a:endParaRPr lang="en-US" sz="2800" dirty="0"/>
          </a:p>
        </p:txBody>
      </p:sp>
    </p:spTree>
    <p:extLst>
      <p:ext uri="{BB962C8B-B14F-4D97-AF65-F5344CB8AC3E}">
        <p14:creationId xmlns:p14="http://schemas.microsoft.com/office/powerpoint/2010/main" val="297524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3489-D463-4F79-A40B-D43876864138}"/>
              </a:ext>
            </a:extLst>
          </p:cNvPr>
          <p:cNvSpPr>
            <a:spLocks noGrp="1"/>
          </p:cNvSpPr>
          <p:nvPr>
            <p:ph type="title"/>
          </p:nvPr>
        </p:nvSpPr>
        <p:spPr/>
        <p:txBody>
          <a:bodyPr/>
          <a:lstStyle/>
          <a:p>
            <a:r>
              <a:rPr lang="en-US" dirty="0"/>
              <a:t>A Bad Faith (Willful) Breach?</a:t>
            </a:r>
          </a:p>
        </p:txBody>
      </p:sp>
      <p:sp>
        <p:nvSpPr>
          <p:cNvPr id="3" name="Content Placeholder 2">
            <a:extLst>
              <a:ext uri="{FF2B5EF4-FFF2-40B4-BE49-F238E27FC236}">
                <a16:creationId xmlns:a16="http://schemas.microsoft.com/office/drawing/2014/main" id="{EA8F271B-04A5-495B-817B-50F908B6E02A}"/>
              </a:ext>
            </a:extLst>
          </p:cNvPr>
          <p:cNvSpPr>
            <a:spLocks noGrp="1"/>
          </p:cNvSpPr>
          <p:nvPr>
            <p:ph idx="1"/>
          </p:nvPr>
        </p:nvSpPr>
        <p:spPr>
          <a:xfrm>
            <a:off x="457200" y="1295400"/>
            <a:ext cx="8229600" cy="5284787"/>
          </a:xfrm>
        </p:spPr>
        <p:txBody>
          <a:bodyPr/>
          <a:lstStyle/>
          <a:p>
            <a:r>
              <a:rPr lang="en-US" dirty="0"/>
              <a:t>Garland Coal knew what it costs to fill in the hole when they entered the contract. </a:t>
            </a:r>
          </a:p>
          <a:p>
            <a:pPr lvl="1"/>
            <a:r>
              <a:rPr lang="en-US" dirty="0"/>
              <a:t>The $29,000 cost would have more than eliminated their profit. </a:t>
            </a:r>
          </a:p>
          <a:p>
            <a:pPr lvl="1"/>
            <a:r>
              <a:rPr lang="en-US" dirty="0"/>
              <a:t>So they must not have intended to fill in the hole when they promised to. </a:t>
            </a:r>
          </a:p>
          <a:p>
            <a:pPr lvl="1"/>
            <a:r>
              <a:rPr lang="en-US" dirty="0"/>
              <a:t>That is fraud, and fraud is a prime example of bad faith. </a:t>
            </a:r>
          </a:p>
          <a:p>
            <a:r>
              <a:rPr lang="en-US" dirty="0"/>
              <a:t>So why not: </a:t>
            </a:r>
            <a:r>
              <a:rPr lang="en-US" sz="3200" dirty="0">
                <a:effectLst/>
                <a:ea typeface="Times New Roman" panose="02020603050405020304" pitchFamily="18" charset="0"/>
              </a:rPr>
              <a:t>unless the breach “willful” in  which case the court may award the cost of completion anyway? </a:t>
            </a:r>
            <a:endParaRPr lang="en-US" dirty="0"/>
          </a:p>
        </p:txBody>
      </p:sp>
    </p:spTree>
    <p:extLst>
      <p:ext uri="{BB962C8B-B14F-4D97-AF65-F5344CB8AC3E}">
        <p14:creationId xmlns:p14="http://schemas.microsoft.com/office/powerpoint/2010/main" val="2304200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7747F-9B56-4BB0-ADAD-EDF1E94BBECB}"/>
              </a:ext>
            </a:extLst>
          </p:cNvPr>
          <p:cNvSpPr>
            <a:spLocks noGrp="1"/>
          </p:cNvSpPr>
          <p:nvPr>
            <p:ph type="title"/>
          </p:nvPr>
        </p:nvSpPr>
        <p:spPr/>
        <p:txBody>
          <a:bodyPr/>
          <a:lstStyle/>
          <a:p>
            <a:r>
              <a:rPr lang="en-US" dirty="0"/>
              <a:t>Compare Expectation Damages</a:t>
            </a:r>
          </a:p>
        </p:txBody>
      </p:sp>
      <p:sp>
        <p:nvSpPr>
          <p:cNvPr id="3" name="Content Placeholder 2">
            <a:extLst>
              <a:ext uri="{FF2B5EF4-FFF2-40B4-BE49-F238E27FC236}">
                <a16:creationId xmlns:a16="http://schemas.microsoft.com/office/drawing/2014/main" id="{CA98F023-3C71-411D-9D59-69FCA9588E7F}"/>
              </a:ext>
            </a:extLst>
          </p:cNvPr>
          <p:cNvSpPr>
            <a:spLocks noGrp="1"/>
          </p:cNvSpPr>
          <p:nvPr>
            <p:ph idx="1"/>
          </p:nvPr>
        </p:nvSpPr>
        <p:spPr/>
        <p:txBody>
          <a:bodyPr/>
          <a:lstStyle/>
          <a:p>
            <a:pPr marL="0" marR="0">
              <a:spcBef>
                <a:spcPts val="0"/>
              </a:spcBef>
              <a:spcAft>
                <a:spcPts val="0"/>
              </a:spcAft>
            </a:pPr>
            <a:r>
              <a:rPr lang="en-US" dirty="0">
                <a:ea typeface="Times New Roman" panose="02020603050405020304" pitchFamily="18" charset="0"/>
                <a:cs typeface="Verdana" panose="020B0604030504040204" pitchFamily="34" charset="0"/>
              </a:rPr>
              <a:t>Promise kept: </a:t>
            </a:r>
            <a:r>
              <a:rPr lang="en-US" dirty="0">
                <a:effectLst/>
                <a:ea typeface="Times New Roman" panose="02020603050405020304" pitchFamily="18" charset="0"/>
                <a:cs typeface="Verdana" panose="020B0604030504040204" pitchFamily="34" charset="0"/>
              </a:rPr>
              <a:t>get the royalties; get nice, useful land. </a:t>
            </a:r>
          </a:p>
          <a:p>
            <a:pPr marL="0" marR="0">
              <a:spcBef>
                <a:spcPts val="0"/>
              </a:spcBef>
              <a:spcAft>
                <a:spcPts val="0"/>
              </a:spcAft>
            </a:pPr>
            <a:r>
              <a:rPr lang="en-US" dirty="0">
                <a:ea typeface="Times New Roman" panose="02020603050405020304" pitchFamily="18" charset="0"/>
                <a:cs typeface="Verdana" panose="020B0604030504040204" pitchFamily="34" charset="0"/>
              </a:rPr>
              <a:t>Losses caused by the breach: land with a hole. </a:t>
            </a:r>
          </a:p>
          <a:p>
            <a:pPr marL="679450" lvl="2">
              <a:spcBef>
                <a:spcPts val="0"/>
              </a:spcBef>
              <a:spcAft>
                <a:spcPts val="0"/>
              </a:spcAft>
            </a:pPr>
            <a:r>
              <a:rPr lang="en-US" sz="3000" dirty="0">
                <a:ea typeface="Times New Roman" panose="02020603050405020304" pitchFamily="18" charset="0"/>
                <a:cs typeface="Verdana" panose="020B0604030504040204" pitchFamily="34" charset="0"/>
              </a:rPr>
              <a:t>Would it be proper mitigation to fill in the hole?</a:t>
            </a:r>
          </a:p>
          <a:p>
            <a:pPr marL="327025" lvl="1">
              <a:spcBef>
                <a:spcPts val="0"/>
              </a:spcBef>
              <a:spcAft>
                <a:spcPts val="0"/>
              </a:spcAft>
            </a:pPr>
            <a:r>
              <a:rPr lang="en-US" sz="3000" dirty="0">
                <a:ea typeface="Times New Roman" panose="02020603050405020304" pitchFamily="18" charset="0"/>
                <a:cs typeface="Verdana" panose="020B0604030504040204" pitchFamily="34" charset="0"/>
              </a:rPr>
              <a:t>It would not if you measure value by market value?</a:t>
            </a:r>
          </a:p>
          <a:p>
            <a:r>
              <a:rPr lang="en-US" dirty="0"/>
              <a:t>(a) Yes</a:t>
            </a:r>
          </a:p>
          <a:p>
            <a:r>
              <a:rPr lang="en-US" dirty="0"/>
              <a:t>(b) No</a:t>
            </a:r>
          </a:p>
          <a:p>
            <a:pPr marL="327025" lvl="1">
              <a:spcBef>
                <a:spcPts val="0"/>
              </a:spcBef>
              <a:spcAft>
                <a:spcPts val="0"/>
              </a:spcAft>
            </a:pPr>
            <a:r>
              <a:rPr lang="en-US" sz="3200" dirty="0">
                <a:ea typeface="Times New Roman" panose="02020603050405020304" pitchFamily="18" charset="0"/>
                <a:cs typeface="Verdana" panose="020B0604030504040204" pitchFamily="34" charset="0"/>
              </a:rPr>
              <a:t> </a:t>
            </a:r>
            <a:endParaRPr lang="en-US" sz="2400" dirty="0">
              <a:ea typeface="Times New Roman" panose="02020603050405020304" pitchFamily="18" charset="0"/>
              <a:cs typeface="Verdana" panose="020B0604030504040204" pitchFamily="34" charset="0"/>
            </a:endParaRPr>
          </a:p>
          <a:p>
            <a:pPr marL="0" marR="0">
              <a:spcBef>
                <a:spcPts val="0"/>
              </a:spcBef>
              <a:spcAft>
                <a:spcPts val="0"/>
              </a:spcAft>
            </a:pPr>
            <a:endParaRPr lang="en-US" sz="2800" dirty="0">
              <a:effectLst/>
              <a:ea typeface="Times New Roman" panose="02020603050405020304" pitchFamily="18" charset="0"/>
              <a:cs typeface="Verdana" panose="020B0604030504040204" pitchFamily="34" charset="0"/>
            </a:endParaRPr>
          </a:p>
          <a:p>
            <a:pPr marL="0" marR="0">
              <a:spcBef>
                <a:spcPts val="0"/>
              </a:spcBef>
              <a:spcAft>
                <a:spcPts val="0"/>
              </a:spcAft>
            </a:pPr>
            <a:endParaRPr lang="en-US" sz="2800" dirty="0">
              <a:ea typeface="Times New Roman" panose="02020603050405020304" pitchFamily="18" charset="0"/>
              <a:cs typeface="Verdana" panose="020B0604030504040204" pitchFamily="34" charset="0"/>
            </a:endParaRPr>
          </a:p>
        </p:txBody>
      </p:sp>
    </p:spTree>
    <p:extLst>
      <p:ext uri="{BB962C8B-B14F-4D97-AF65-F5344CB8AC3E}">
        <p14:creationId xmlns:p14="http://schemas.microsoft.com/office/powerpoint/2010/main" val="533292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3822D-0D6C-4B24-8F0C-E8F781A881C7}"/>
              </a:ext>
            </a:extLst>
          </p:cNvPr>
          <p:cNvSpPr>
            <a:spLocks noGrp="1"/>
          </p:cNvSpPr>
          <p:nvPr>
            <p:ph type="title"/>
          </p:nvPr>
        </p:nvSpPr>
        <p:spPr/>
        <p:txBody>
          <a:bodyPr/>
          <a:lstStyle/>
          <a:p>
            <a:r>
              <a:rPr lang="en-US" dirty="0"/>
              <a:t>The Expectation Award</a:t>
            </a:r>
          </a:p>
        </p:txBody>
      </p:sp>
      <p:sp>
        <p:nvSpPr>
          <p:cNvPr id="3" name="Content Placeholder 2">
            <a:extLst>
              <a:ext uri="{FF2B5EF4-FFF2-40B4-BE49-F238E27FC236}">
                <a16:creationId xmlns:a16="http://schemas.microsoft.com/office/drawing/2014/main" id="{D42FB4CD-C142-4082-96DC-8AABD37F9957}"/>
              </a:ext>
            </a:extLst>
          </p:cNvPr>
          <p:cNvSpPr>
            <a:spLocks noGrp="1"/>
          </p:cNvSpPr>
          <p:nvPr>
            <p:ph idx="1"/>
          </p:nvPr>
        </p:nvSpPr>
        <p:spPr/>
        <p:txBody>
          <a:bodyPr/>
          <a:lstStyle/>
          <a:p>
            <a:r>
              <a:rPr lang="en-US" dirty="0"/>
              <a:t>So, on the expectation measure, using market value, the properly mitigating </a:t>
            </a:r>
            <a:r>
              <a:rPr lang="en-US" dirty="0" err="1"/>
              <a:t>Peevyhouse</a:t>
            </a:r>
            <a:r>
              <a:rPr lang="en-US" dirty="0"/>
              <a:t> gets $300. </a:t>
            </a:r>
          </a:p>
          <a:p>
            <a:endParaRPr lang="en-US" dirty="0"/>
          </a:p>
          <a:p>
            <a:r>
              <a:rPr lang="en-US" dirty="0"/>
              <a:t>(a) Yes</a:t>
            </a:r>
          </a:p>
          <a:p>
            <a:r>
              <a:rPr lang="en-US" dirty="0"/>
              <a:t>(b) No</a:t>
            </a:r>
          </a:p>
          <a:p>
            <a:endParaRPr lang="en-US" dirty="0"/>
          </a:p>
        </p:txBody>
      </p:sp>
    </p:spTree>
    <p:extLst>
      <p:ext uri="{BB962C8B-B14F-4D97-AF65-F5344CB8AC3E}">
        <p14:creationId xmlns:p14="http://schemas.microsoft.com/office/powerpoint/2010/main" val="217048628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3227</TotalTime>
  <Words>2027</Words>
  <Application>Microsoft Office PowerPoint</Application>
  <PresentationFormat>On-screen Show (4:3)</PresentationFormat>
  <Paragraphs>94</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Garamond</vt:lpstr>
      <vt:lpstr>Verdana</vt:lpstr>
      <vt:lpstr>Wingdings</vt:lpstr>
      <vt:lpstr>Edge</vt:lpstr>
      <vt:lpstr>Cost of Completion</vt:lpstr>
      <vt:lpstr>Cost of Completion</vt:lpstr>
      <vt:lpstr>Peevyhouse v. Garland Coal</vt:lpstr>
      <vt:lpstr>Completing The Work Means</vt:lpstr>
      <vt:lpstr>The Cost of Completion and Value Produced By Completing the Work</vt:lpstr>
      <vt:lpstr>What Peevyhouse Gets</vt:lpstr>
      <vt:lpstr>A Bad Faith (Willful) Breach?</vt:lpstr>
      <vt:lpstr>Compare Expectation Damages</vt:lpstr>
      <vt:lpstr>The Expectation Award</vt:lpstr>
      <vt:lpstr>If Proper Mitigation Was </vt:lpstr>
      <vt:lpstr>So What Is The Difference?</vt:lpstr>
      <vt:lpstr>Grossly Disproptionate </vt:lpstr>
      <vt:lpstr>Jacobs &amp; Young v. Kent</vt:lpstr>
      <vt:lpstr>Diminution In Value?</vt:lpstr>
      <vt:lpstr>Measuring Value 1</vt:lpstr>
      <vt:lpstr>Measuring Value 2</vt:lpstr>
      <vt:lpstr>PowerPoint Presentation</vt:lpstr>
      <vt:lpstr>PowerPoint Presentation</vt:lpstr>
      <vt:lpstr>The Foundations </vt:lpstr>
      <vt:lpstr>How To Measure?</vt:lpstr>
      <vt:lpstr>The Dormitory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599</cp:revision>
  <dcterms:created xsi:type="dcterms:W3CDTF">2004-02-06T21:25:14Z</dcterms:created>
  <dcterms:modified xsi:type="dcterms:W3CDTF">2021-10-13T16:11:13Z</dcterms:modified>
</cp:coreProperties>
</file>